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937" r:id="rId2"/>
    <p:sldId id="1215" r:id="rId3"/>
    <p:sldId id="1191" r:id="rId4"/>
    <p:sldId id="1211" r:id="rId5"/>
    <p:sldId id="1212" r:id="rId6"/>
    <p:sldId id="1192" r:id="rId7"/>
    <p:sldId id="1193" r:id="rId8"/>
    <p:sldId id="1194" r:id="rId9"/>
    <p:sldId id="1195" r:id="rId10"/>
    <p:sldId id="1196" r:id="rId11"/>
    <p:sldId id="1197" r:id="rId12"/>
    <p:sldId id="1198" r:id="rId13"/>
    <p:sldId id="1200" r:id="rId14"/>
    <p:sldId id="1216" r:id="rId15"/>
    <p:sldId id="1202" r:id="rId16"/>
    <p:sldId id="1203" r:id="rId17"/>
    <p:sldId id="1204" r:id="rId18"/>
    <p:sldId id="1205" r:id="rId19"/>
    <p:sldId id="1207" r:id="rId20"/>
    <p:sldId id="1208" r:id="rId21"/>
    <p:sldId id="1209" r:id="rId22"/>
    <p:sldId id="121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4141"/>
  </p:normalViewPr>
  <p:slideViewPr>
    <p:cSldViewPr snapToGrid="0" snapToObjects="1">
      <p:cViewPr varScale="1">
        <p:scale>
          <a:sx n="121" d="100"/>
          <a:sy n="121" d="100"/>
        </p:scale>
        <p:origin x="200" y="44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BCC16-FD54-D54E-A3C7-C6EA885C07BE}" type="datetimeFigureOut">
              <a:rPr lang="en-US" smtClean="0"/>
              <a:t>3/14/21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49FC3-267E-3245-A270-D9C18D158B58}" type="slidenum">
              <a:rPr lang="en-US" smtClean="0"/>
              <a:t>‹#›</a:t>
            </a:fld>
            <a:endParaRPr lang="en-US"/>
          </a:p>
        </p:txBody>
      </p:sp>
    </p:spTree>
    <p:extLst>
      <p:ext uri="{BB962C8B-B14F-4D97-AF65-F5344CB8AC3E}">
        <p14:creationId xmlns:p14="http://schemas.microsoft.com/office/powerpoint/2010/main" val="39843488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purpose of the following slides is to highlight major differences between amplicon sequencing (primarily 16S ribosomal RNA gene sequences) and shotgun metagenomics.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15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Bacterial populations that our primers do not recognize,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6755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Eukaryotic organisms, the ribosomal small subunit of which do not include 16S rRNA gene (but 18S rRNA gene),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424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Plasmids,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4618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phages.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what extent these genetic features of a given environment is critical to understand ecosystem functioning is a an important question. And the answer may differ from study to study.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59926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alternative approach is the shotgun metagenomics.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727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36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534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8428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488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7943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7962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360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927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571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main principle behind amplicon sequencing is the use of primers to ‘amplify’ sequences from evolutionarily homologous and short regions of genomes of interest.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Advantages of amplicon sequencing include the affordability of this strategy, well-established primers for many environments, and the tractability of the resulting data.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734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If we are working with an environment with, say three different populations,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9135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Our primers will land and amplify reads from each of these populations.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29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865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508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1629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resulting dataset can be used to understand the taxonomic make up of an environment, and/or study the changes in microbial diversity as a function of environmental variables.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Although, universal primers used to amplify from 16S rRNA gene amplicon are not as universal as we would like to think. So it is likely that amplicon data will be missing information from,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4BD03-722E-9B4E-B5F9-B00645E8F5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52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3368C-7D0E-CF4B-B3CC-DB3C00C616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FA9BB9-C49A-4949-A157-44264C22B02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F92ED9-45BF-8848-BC7A-4163C8C052C7}"/>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85BB98D8-9929-3C4D-85CF-59632E93A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8CCDED-D005-BC4D-A1E3-3D586F164739}"/>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755335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1CED-CAA0-9049-AC54-E5C57024EA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3C5D6A-6DFE-DA47-A999-4013E8299E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562DDC-4198-2948-BADA-81B5154EE08A}"/>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50A8AF25-CBC0-A74C-8F7F-71C2597241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D8C27-12AD-894B-98EF-9A788D8C2B2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5432751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489918-B89C-5649-B441-52D602D7F00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0C0C0C-97C3-DA49-B4A7-BB2FC12E1C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962301-DA44-1B48-886A-9F3BBB912D32}"/>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BF90E6FD-84FD-324C-BA70-83D8BEBF8D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9DAF7-962D-044C-8E64-FC0C2B30FB80}"/>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4610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CDEB7-02FD-CC44-B8B2-A245E7DAB1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71881-B4AD-D342-B250-914760C9F7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32B13E-5471-FC41-93F5-165DEDB3F656}"/>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91960663-D887-C749-896B-43ABCBB5F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EE034-1DF9-E744-A03F-3946E9CB60A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843650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0F7B5-D04D-0248-9283-9D14455E79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8CA060-943E-0348-82D2-0517FD8E6B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8F550-2941-D442-A8DA-651DA9303FBE}"/>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92B4EF34-9AA9-B440-A55D-B6A8ACB13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A1606B-57A4-5E4B-B9FB-49538CFE524A}"/>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947449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0039D-0DF9-2E43-A74C-BABCAF22A3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AB71DC-B60A-3440-BF7E-3E889C2104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4CD7-6F9A-C846-82DD-17927218DB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70DBCE-E0C0-8D46-AFF2-E8226FDAC392}"/>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FAC4DAB8-B7D6-B74C-B5AA-79452247D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A110D3-1BC0-6D48-9D5A-BF717660FE3F}"/>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148258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71A86-1A7C-E548-AD61-34F1663526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B8AD28-FC84-C745-8E00-FA64423B6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02EDBA-E8DE-DD47-AA11-2EEFBEF4E1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0EF80C7-4363-6A4B-B17E-E9DE25763F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C6890-1AC3-1C49-B7B0-B5200B999C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381D17-0236-7947-A20E-C6D7CAFE4B3C}"/>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8" name="Footer Placeholder 7">
            <a:extLst>
              <a:ext uri="{FF2B5EF4-FFF2-40B4-BE49-F238E27FC236}">
                <a16:creationId xmlns:a16="http://schemas.microsoft.com/office/drawing/2014/main" id="{08F6DCDA-94EC-314C-9BCB-C128A45249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290B61-3C8B-874E-BD91-D3854F411663}"/>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95579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7102F-49FE-4240-AF3D-3F6CBF939D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F4686-286A-224D-8C9C-0915A3994F5B}"/>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4" name="Footer Placeholder 3">
            <a:extLst>
              <a:ext uri="{FF2B5EF4-FFF2-40B4-BE49-F238E27FC236}">
                <a16:creationId xmlns:a16="http://schemas.microsoft.com/office/drawing/2014/main" id="{BC2E9B67-8224-7C4B-93E2-73E462951C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BDCFAA-8FF6-8441-9FD3-739D9849F00D}"/>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455513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660ED3-3106-8745-BC09-572B6938D138}"/>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3" name="Footer Placeholder 2">
            <a:extLst>
              <a:ext uri="{FF2B5EF4-FFF2-40B4-BE49-F238E27FC236}">
                <a16:creationId xmlns:a16="http://schemas.microsoft.com/office/drawing/2014/main" id="{ECA6F9D0-FCF5-F142-961F-EED9907460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401D22-E83E-2D44-A07C-BFA0D576A441}"/>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1987289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F63F1-0190-D544-A920-FF1FEF147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25A933C-A33F-6F4D-A891-57516B88CF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25A168-C890-174D-8BA5-66B2F1A86C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3E498C-5462-6549-8EFC-C8EAC535B5F4}"/>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C2D0DE23-AFDA-9344-AA7C-8C831782F0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DA50A8-F3BA-664F-B289-289AE6638792}"/>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3459578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890D-2FE4-8C46-82F8-F5A9422A5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C015B-EB05-8E46-B45A-AD8637280E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4A279F-9BD2-624A-8ABE-B771F78348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BA2E38-0CFF-DF49-B303-F8C12800FE5A}"/>
              </a:ext>
            </a:extLst>
          </p:cNvPr>
          <p:cNvSpPr>
            <a:spLocks noGrp="1"/>
          </p:cNvSpPr>
          <p:nvPr>
            <p:ph type="dt" sz="half" idx="10"/>
          </p:nvPr>
        </p:nvSpPr>
        <p:spPr/>
        <p:txBody>
          <a:bodyPr/>
          <a:lstStyle/>
          <a:p>
            <a:fld id="{8D1F5596-90FF-784A-8FA0-D5A42DC7E093}" type="datetimeFigureOut">
              <a:rPr lang="en-US" smtClean="0"/>
              <a:t>3/14/21</a:t>
            </a:fld>
            <a:endParaRPr lang="en-US"/>
          </a:p>
        </p:txBody>
      </p:sp>
      <p:sp>
        <p:nvSpPr>
          <p:cNvPr id="6" name="Footer Placeholder 5">
            <a:extLst>
              <a:ext uri="{FF2B5EF4-FFF2-40B4-BE49-F238E27FC236}">
                <a16:creationId xmlns:a16="http://schemas.microsoft.com/office/drawing/2014/main" id="{F5A7C61E-99D2-9043-AE80-341048F8EA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8BD5E4-FD1B-454C-92EE-D2270D29E0EE}"/>
              </a:ext>
            </a:extLst>
          </p:cNvPr>
          <p:cNvSpPr>
            <a:spLocks noGrp="1"/>
          </p:cNvSpPr>
          <p:nvPr>
            <p:ph type="sldNum" sz="quarter" idx="12"/>
          </p:nvPr>
        </p:nvSpPr>
        <p:spPr/>
        <p:txBody>
          <a:bodyPr/>
          <a:lstStyle/>
          <a:p>
            <a:fld id="{2A6BFBCA-82EC-BF4A-AB9C-0A5B4631C609}" type="slidenum">
              <a:rPr lang="en-US" smtClean="0"/>
              <a:t>‹#›</a:t>
            </a:fld>
            <a:endParaRPr lang="en-US"/>
          </a:p>
        </p:txBody>
      </p:sp>
    </p:spTree>
    <p:extLst>
      <p:ext uri="{BB962C8B-B14F-4D97-AF65-F5344CB8AC3E}">
        <p14:creationId xmlns:p14="http://schemas.microsoft.com/office/powerpoint/2010/main" val="2118636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22FDD7-9EE4-6245-BBE7-36EB8610E1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0E70C5-3B79-4C40-93CC-0967ADB0FA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AD036E-A9E7-8742-B8F6-1F2C78B62C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1F5596-90FF-784A-8FA0-D5A42DC7E093}" type="datetimeFigureOut">
              <a:rPr lang="en-US" smtClean="0"/>
              <a:t>3/14/21</a:t>
            </a:fld>
            <a:endParaRPr lang="en-US"/>
          </a:p>
        </p:txBody>
      </p:sp>
      <p:sp>
        <p:nvSpPr>
          <p:cNvPr id="5" name="Footer Placeholder 4">
            <a:extLst>
              <a:ext uri="{FF2B5EF4-FFF2-40B4-BE49-F238E27FC236}">
                <a16:creationId xmlns:a16="http://schemas.microsoft.com/office/drawing/2014/main" id="{8B2D4EC3-75EE-8743-9694-45F32E37E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6272AD-D8ED-5246-A809-7F407552C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6BFBCA-82EC-BF4A-AB9C-0A5B4631C609}" type="slidenum">
              <a:rPr lang="en-US" smtClean="0"/>
              <a:t>‹#›</a:t>
            </a:fld>
            <a:endParaRPr lang="en-US"/>
          </a:p>
        </p:txBody>
      </p:sp>
    </p:spTree>
    <p:extLst>
      <p:ext uri="{BB962C8B-B14F-4D97-AF65-F5344CB8AC3E}">
        <p14:creationId xmlns:p14="http://schemas.microsoft.com/office/powerpoint/2010/main" val="10567888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lvl="0">
              <a:lnSpc>
                <a:spcPct val="90000"/>
              </a:lnSpc>
              <a:spcBef>
                <a:spcPct val="0"/>
              </a:spcBef>
              <a:spcAft>
                <a:spcPts val="600"/>
              </a:spcAft>
              <a:defRPr/>
            </a:pP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The nature of data: sequencing of </a:t>
            </a:r>
            <a:r>
              <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amplicons</a:t>
            </a: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vs </a:t>
            </a:r>
            <a:r>
              <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shotgun metagenomes</a:t>
            </a:r>
            <a:r>
              <a:rPr lang="en-US" sz="54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D0928-B6EA-FB4A-A35A-CB8EFE805802}"/>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99790954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food&#10;&#10;Description automatically generated">
            <a:extLst>
              <a:ext uri="{FF2B5EF4-FFF2-40B4-BE49-F238E27FC236}">
                <a16:creationId xmlns:a16="http://schemas.microsoft.com/office/drawing/2014/main" id="{8721EF95-B516-D646-A9C2-AEC3840AB09F}"/>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39457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food&#10;&#10;Description automatically generated">
            <a:extLst>
              <a:ext uri="{FF2B5EF4-FFF2-40B4-BE49-F238E27FC236}">
                <a16:creationId xmlns:a16="http://schemas.microsoft.com/office/drawing/2014/main" id="{9DFB219D-0322-CE47-B7DF-CE97BDB566E2}"/>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578882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E7485113-EE02-5E46-9921-C79E66AC6884}"/>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165102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CA983413-70FB-7349-AC6F-DEF01BB9C9F4}"/>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902618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lvl="0">
              <a:lnSpc>
                <a:spcPct val="90000"/>
              </a:lnSpc>
              <a:spcBef>
                <a:spcPct val="0"/>
              </a:spcBef>
              <a:spcAft>
                <a:spcPts val="600"/>
              </a:spcAft>
              <a:defRPr/>
            </a:pP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The nature of data: sequencing of </a:t>
            </a:r>
            <a:r>
              <a:rPr lang="en-US" sz="6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amplicons</a:t>
            </a: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vs </a:t>
            </a:r>
            <a:r>
              <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shotgun metagenomes</a:t>
            </a:r>
            <a:r>
              <a:rPr lang="en-US" sz="54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D0928-B6EA-FB4A-A35A-CB8EFE805802}"/>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94775651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605FBDC1-D07A-B042-BA75-8DF10DDC93CA}"/>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1034938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5B8257D7-F533-B14E-9520-714C67115D28}"/>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667981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4565FDAE-CBA5-AC49-BA91-A9A8F0AC29C8}"/>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18054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mputer, computer, table, keyboard&#10;&#10;Description automatically generated">
            <a:extLst>
              <a:ext uri="{FF2B5EF4-FFF2-40B4-BE49-F238E27FC236}">
                <a16:creationId xmlns:a16="http://schemas.microsoft.com/office/drawing/2014/main" id="{86872C5E-0B5C-DE41-BA48-BD2E49C62295}"/>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4248780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table, keyboard&#10;&#10;Description automatically generated">
            <a:extLst>
              <a:ext uri="{FF2B5EF4-FFF2-40B4-BE49-F238E27FC236}">
                <a16:creationId xmlns:a16="http://schemas.microsoft.com/office/drawing/2014/main" id="{E1B75E0C-DDD3-1143-8259-3632796126C8}"/>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2933158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41E69DD5-223F-BC42-86CC-67439F7931D2}"/>
              </a:ext>
            </a:extLst>
          </p:cNvPr>
          <p:cNvPicPr>
            <a:picLocks noChangeAspect="1"/>
          </p:cNvPicPr>
          <p:nvPr/>
        </p:nvPicPr>
        <p:blipFill rotWithShape="1">
          <a:blip r:embed="rId3">
            <a:alphaModFix amt="50000"/>
          </a:blip>
          <a:srcRect t="6250"/>
          <a:stretch/>
        </p:blipFill>
        <p:spPr>
          <a:xfrm>
            <a:off x="20" y="1"/>
            <a:ext cx="12191980" cy="6857999"/>
          </a:xfrm>
          <a:prstGeom prst="rect">
            <a:avLst/>
          </a:prstGeom>
        </p:spPr>
      </p:pic>
      <p:sp>
        <p:nvSpPr>
          <p:cNvPr id="7" name="TextBox 6"/>
          <p:cNvSpPr txBox="1"/>
          <p:nvPr/>
        </p:nvSpPr>
        <p:spPr>
          <a:xfrm>
            <a:off x="4387349" y="1200152"/>
            <a:ext cx="7511135" cy="4457696"/>
          </a:xfrm>
          <a:prstGeom prst="rect">
            <a:avLst/>
          </a:prstGeom>
        </p:spPr>
        <p:txBody>
          <a:bodyPr vert="horz" lIns="91440" tIns="45720" rIns="91440" bIns="45720" rtlCol="0" anchor="ctr">
            <a:normAutofit/>
          </a:bodyPr>
          <a:lstStyle/>
          <a:p>
            <a:pPr lvl="0">
              <a:lnSpc>
                <a:spcPct val="90000"/>
              </a:lnSpc>
              <a:spcBef>
                <a:spcPct val="0"/>
              </a:spcBef>
              <a:spcAft>
                <a:spcPts val="600"/>
              </a:spcAft>
              <a:defRPr/>
            </a:pP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The nature of data: sequencing of </a:t>
            </a:r>
            <a:r>
              <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amplicons</a:t>
            </a:r>
            <a:r>
              <a:rPr lang="en-US" sz="6200" b="1"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vs shotgun metagenomes</a:t>
            </a:r>
            <a:r>
              <a:rPr lang="en-US" sz="54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US" sz="6200" b="1" dirty="0">
              <a:solidFill>
                <a:srgbClr val="92D050"/>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4" name="Straight Connector 1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4CD0928-B6EA-FB4A-A35A-CB8EFE805802}"/>
              </a:ext>
            </a:extLst>
          </p:cNvPr>
          <p:cNvSpPr txBox="1"/>
          <p:nvPr/>
        </p:nvSpPr>
        <p:spPr>
          <a:xfrm>
            <a:off x="8597349" y="6480313"/>
            <a:ext cx="3594632" cy="377687"/>
          </a:xfrm>
          <a:prstGeom prst="rect">
            <a:avLst/>
          </a:prstGeom>
        </p:spPr>
        <p:txBody>
          <a:bodyPr vert="horz" lIns="91440" tIns="45720" rIns="91440" bIns="45720" rtlCol="0" anchor="ctr">
            <a:normAutofit fontScale="77500" lnSpcReduction="20000"/>
          </a:bodyPr>
          <a:lstStyle/>
          <a:p>
            <a:pPr marL="0" marR="0" lvl="0" indent="0" algn="r" defTabSz="914400" rtl="0" eaLnBrk="1" fontAlgn="auto" latinLnBrk="0" hangingPunct="1">
              <a:lnSpc>
                <a:spcPct val="90000"/>
              </a:lnSpc>
              <a:spcBef>
                <a:spcPct val="0"/>
              </a:spcBef>
              <a:spcAft>
                <a:spcPts val="600"/>
              </a:spcAft>
              <a:buClrTx/>
              <a:buSzTx/>
              <a:buFontTx/>
              <a:buNone/>
              <a:tabLst/>
              <a:defRPr/>
            </a:pP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http://</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merenlab.org</a:t>
            </a:r>
            <a:r>
              <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a:t>
            </a:r>
            <a:r>
              <a:rPr kumimoji="0" lang="en-US" sz="2800" b="1" i="0" u="none" strike="noStrike" kern="1200" cap="none" spc="0" normalizeH="0" baseline="0" noProof="0" dirty="0" err="1">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rPr>
              <a:t>momics</a:t>
            </a:r>
            <a:endParaRPr kumimoji="0" lang="en-US" sz="2800" b="1" i="0" u="none" strike="noStrike" kern="1200" cap="none" spc="0" normalizeH="0" baseline="0" noProof="0" dirty="0">
              <a:ln>
                <a:noFill/>
              </a:ln>
              <a:solidFill>
                <a:schemeClr val="bg1">
                  <a:lumMod val="95000"/>
                  <a:lumOff val="5000"/>
                </a:schemeClr>
              </a:solidFill>
              <a:effectLst/>
              <a:uLnTx/>
              <a:uFillTx/>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2418383440"/>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food&#10;&#10;Description automatically generated">
            <a:extLst>
              <a:ext uri="{FF2B5EF4-FFF2-40B4-BE49-F238E27FC236}">
                <a16:creationId xmlns:a16="http://schemas.microsoft.com/office/drawing/2014/main" id="{D02C5289-46B1-9344-A4C8-49DE6B080777}"/>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8665871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table, keyboard&#10;&#10;Description automatically generated">
            <a:extLst>
              <a:ext uri="{FF2B5EF4-FFF2-40B4-BE49-F238E27FC236}">
                <a16:creationId xmlns:a16="http://schemas.microsoft.com/office/drawing/2014/main" id="{3CE5C59F-B87E-864B-91B6-518B17367E59}"/>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369292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table, keyboard&#10;&#10;Description automatically generated">
            <a:extLst>
              <a:ext uri="{FF2B5EF4-FFF2-40B4-BE49-F238E27FC236}">
                <a16:creationId xmlns:a16="http://schemas.microsoft.com/office/drawing/2014/main" id="{43C7F044-1CAD-2943-9FC4-4B66115DE5A6}"/>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839611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447C9176-8AF8-0D49-98CD-DB39B001DCF9}"/>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1737721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AF299C4C-B196-C240-8D15-BA6B7DB73A87}"/>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2184450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6DA5550B-A193-7849-852E-EF6C48B62280}"/>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174717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food&#10;&#10;Description automatically generated">
            <a:extLst>
              <a:ext uri="{FF2B5EF4-FFF2-40B4-BE49-F238E27FC236}">
                <a16:creationId xmlns:a16="http://schemas.microsoft.com/office/drawing/2014/main" id="{C31C467C-7127-3649-B4E1-11DBA1C84C6E}"/>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529525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 food&#10;&#10;Description automatically generated">
            <a:extLst>
              <a:ext uri="{FF2B5EF4-FFF2-40B4-BE49-F238E27FC236}">
                <a16:creationId xmlns:a16="http://schemas.microsoft.com/office/drawing/2014/main" id="{F57D5822-BED8-AA4A-B4EB-84DA49DF823B}"/>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2478410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6BCCD80D-B658-5542-833A-ADB3514B9E04}"/>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968373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uter, computer&#10;&#10;Description automatically generated">
            <a:extLst>
              <a:ext uri="{FF2B5EF4-FFF2-40B4-BE49-F238E27FC236}">
                <a16:creationId xmlns:a16="http://schemas.microsoft.com/office/drawing/2014/main" id="{A63E26CE-88DC-8C4C-A6D5-368D464216C8}"/>
              </a:ext>
            </a:extLst>
          </p:cNvPr>
          <p:cNvPicPr>
            <a:picLocks noChangeAspect="1"/>
          </p:cNvPicPr>
          <p:nvPr/>
        </p:nvPicPr>
        <p:blipFill>
          <a:blip r:embed="rId3"/>
          <a:stretch>
            <a:fillRect/>
          </a:stretch>
        </p:blipFill>
        <p:spPr>
          <a:xfrm>
            <a:off x="1055" y="0"/>
            <a:ext cx="12189889" cy="6858000"/>
          </a:xfrm>
          <a:prstGeom prst="rect">
            <a:avLst/>
          </a:prstGeom>
        </p:spPr>
      </p:pic>
    </p:spTree>
    <p:extLst>
      <p:ext uri="{BB962C8B-B14F-4D97-AF65-F5344CB8AC3E}">
        <p14:creationId xmlns:p14="http://schemas.microsoft.com/office/powerpoint/2010/main" val="3454963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324</Words>
  <Application>Microsoft Macintosh PowerPoint</Application>
  <PresentationFormat>Widescreen</PresentationFormat>
  <Paragraphs>44</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Helvetica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 Eren</dc:creator>
  <cp:lastModifiedBy>Meren</cp:lastModifiedBy>
  <cp:revision>6</cp:revision>
  <dcterms:created xsi:type="dcterms:W3CDTF">2019-06-24T02:05:59Z</dcterms:created>
  <dcterms:modified xsi:type="dcterms:W3CDTF">2021-03-14T23:01:29Z</dcterms:modified>
</cp:coreProperties>
</file>